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5" r:id="rId4"/>
    <p:sldId id="258" r:id="rId5"/>
    <p:sldId id="329" r:id="rId6"/>
    <p:sldId id="305" r:id="rId7"/>
    <p:sldId id="306" r:id="rId8"/>
    <p:sldId id="308" r:id="rId9"/>
    <p:sldId id="307" r:id="rId10"/>
    <p:sldId id="330" r:id="rId11"/>
    <p:sldId id="331" r:id="rId12"/>
    <p:sldId id="309" r:id="rId13"/>
    <p:sldId id="310" r:id="rId14"/>
    <p:sldId id="311" r:id="rId15"/>
    <p:sldId id="326" r:id="rId16"/>
    <p:sldId id="328" r:id="rId17"/>
    <p:sldId id="323" r:id="rId18"/>
    <p:sldId id="332" r:id="rId19"/>
    <p:sldId id="313" r:id="rId20"/>
    <p:sldId id="333" r:id="rId21"/>
    <p:sldId id="314" r:id="rId22"/>
    <p:sldId id="315" r:id="rId23"/>
    <p:sldId id="316" r:id="rId24"/>
    <p:sldId id="317" r:id="rId25"/>
    <p:sldId id="320" r:id="rId26"/>
    <p:sldId id="322" r:id="rId27"/>
    <p:sldId id="334" r:id="rId28"/>
    <p:sldId id="321" r:id="rId29"/>
  </p:sldIdLst>
  <p:sldSz cx="12192000" cy="6858000"/>
  <p:notesSz cx="6921500" cy="9423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1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47"/>
    <a:srgbClr val="000000"/>
    <a:srgbClr val="55286E"/>
    <a:srgbClr val="FFFFFF"/>
    <a:srgbClr val="0E3B6E"/>
    <a:srgbClr val="005187"/>
    <a:srgbClr val="00423C"/>
    <a:srgbClr val="0E6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0"/>
  </p:normalViewPr>
  <p:slideViewPr>
    <p:cSldViewPr>
      <p:cViewPr varScale="1">
        <p:scale>
          <a:sx n="69" d="100"/>
          <a:sy n="69" d="100"/>
        </p:scale>
        <p:origin x="524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118" y="-90"/>
      </p:cViewPr>
      <p:guideLst>
        <p:guide orient="horz" pos="2968"/>
        <p:guide pos="21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6088"/>
            <a:ext cx="5867400" cy="414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3400" y="114300"/>
            <a:ext cx="2998788" cy="146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3400" y="8951913"/>
            <a:ext cx="60198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Eventuele voettekst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13525" y="8951913"/>
            <a:ext cx="2286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E1460D1F-5074-4EB0-BB4F-B8A7850CD94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32788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32789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7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7675"/>
            <a:ext cx="5867400" cy="412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813" y="114300"/>
            <a:ext cx="2998787" cy="1476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50825" y="933450"/>
            <a:ext cx="6280150" cy="353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400" y="4648200"/>
            <a:ext cx="4724400" cy="3844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het opmaakprofiel van de modeltekst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1813" y="8951913"/>
            <a:ext cx="60975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Eventuele voettekst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15113" y="8951913"/>
            <a:ext cx="2301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9FC98DC9-4F28-4B39-8B6E-408133FC785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5139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5140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62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1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Nederlandse Defensie Academie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Faculteit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Militaire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Wetenschappen</a:t>
            </a:r>
            <a:endParaRPr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1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nl-NL" noProof="0" dirty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>
              <a:defRPr/>
            </a:pPr>
            <a:r>
              <a:rPr lang="nl-NL" dirty="0" smtClean="0"/>
              <a:t>27 januari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2" y="2474916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2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6" y="5386391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Nederlandse</a:t>
            </a:r>
            <a:r>
              <a:rPr lang="nl-NL" sz="1200" baseline="0" dirty="0" smtClean="0">
                <a:solidFill>
                  <a:schemeClr val="bg1"/>
                </a:solidFill>
                <a:latin typeface="+mn-lt"/>
              </a:rPr>
              <a:t> Defensie Academie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6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Faculteit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Militaire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Wetenschappen</a:t>
            </a:r>
            <a:endParaRPr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2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2" y="2781303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6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FB72F70-86A0-4C14-B328-A142BCCD4395}" type="datetime4">
              <a:rPr lang="nl-NL" smtClean="0"/>
              <a:pPr>
                <a:defRPr/>
              </a:pPr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34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BA442-CF7C-446F-A5C6-9C80A1EA92B1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33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ACE4E-5F74-4A37-951C-E2AD8C0ABF31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51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04096-2ED3-453C-8E78-E00AE5454056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354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09A98-FEF1-486E-836B-0182E6ED18CF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62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E3D14-5EDE-4B69-BCF9-7871170F920B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667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C7BC3-7CD1-41E9-B4B5-084A2D120935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2028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127324"/>
            <a:ext cx="4011084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D4273-E583-4234-8A15-01E636C03DBC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90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ijksoverheidSansHeadingTT" panose="020B0503040202060203" pitchFamily="34" charset="0"/>
              </a:defRPr>
            </a:lvl1pPr>
            <a:lvl2pPr>
              <a:defRPr>
                <a:latin typeface="RijksoverheidSansHeadingTT" panose="020B0503040202060203" pitchFamily="34" charset="0"/>
              </a:defRPr>
            </a:lvl2pPr>
            <a:lvl3pPr>
              <a:defRPr>
                <a:latin typeface="RijksoverheidSansHeadingTT" panose="020B0503040202060203" pitchFamily="34" charset="0"/>
              </a:defRPr>
            </a:lvl3pPr>
            <a:lvl4pPr>
              <a:defRPr>
                <a:latin typeface="RijksoverheidSansHeadingTT" panose="020B0503040202060203" pitchFamily="34" charset="0"/>
              </a:defRPr>
            </a:lvl4pPr>
            <a:lvl5pPr>
              <a:defRPr>
                <a:latin typeface="RijksoverheidSansHeadingTT" panose="020B050304020206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3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6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2C121-03D7-4443-9B4B-D1ED7325FD6F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6002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90545-2047-4712-ADC2-09AB81876442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1886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65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4744"/>
            <a:ext cx="4011084" cy="3103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100" dirty="0">
                <a:solidFill>
                  <a:schemeClr val="bg1"/>
                </a:solidFill>
              </a:rPr>
              <a:t>Statistiek</a:t>
            </a:r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3" y="1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520259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3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41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22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4" y="3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6" y="6520261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78AD08-3C54-48F2-9382-C141D1496CCF}" type="datetime4">
              <a:rPr lang="nl-NL" smtClean="0"/>
              <a:t>20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7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ractive-hypothesetoets.streamlit.ap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Titel"/>
          <p:cNvSpPr>
            <a:spLocks noGrp="1" noChangeArrowheads="1"/>
          </p:cNvSpPr>
          <p:nvPr>
            <p:ph type="title"/>
          </p:nvPr>
        </p:nvSpPr>
        <p:spPr>
          <a:xfrm>
            <a:off x="6457951" y="2097087"/>
            <a:ext cx="5040000" cy="492443"/>
          </a:xfrm>
        </p:spPr>
        <p:txBody>
          <a:bodyPr anchor="t" anchorCtr="0"/>
          <a:lstStyle/>
          <a:p>
            <a:pPr eaLnBrk="1" hangingPunct="1"/>
            <a:r>
              <a:rPr lang="nl-NL" b="1" dirty="0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Statistiek: </a:t>
            </a:r>
            <a:r>
              <a:rPr lang="nl-NL" b="1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college 9</a:t>
            </a:r>
            <a:endParaRPr lang="nl-NL" b="1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4099" name="shpTekst"/>
          <p:cNvSpPr>
            <a:spLocks noGrp="1" noChangeArrowheads="1"/>
          </p:cNvSpPr>
          <p:nvPr>
            <p:ph type="body" idx="1"/>
          </p:nvPr>
        </p:nvSpPr>
        <p:spPr>
          <a:xfrm>
            <a:off x="6458400" y="3236400"/>
            <a:ext cx="5040000" cy="986400"/>
          </a:xfrm>
        </p:spPr>
        <p:txBody>
          <a:bodyPr/>
          <a:lstStyle/>
          <a:p>
            <a:pPr eaLnBrk="1" hangingPunct="1"/>
            <a:r>
              <a:rPr lang="nl-NL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Hypothesetoetsen</a:t>
            </a:r>
            <a:endParaRPr lang="nl-NL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8257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5: </a:t>
            </a:r>
            <a:r>
              <a:rPr lang="en-US" dirty="0" err="1" smtClean="0"/>
              <a:t>bepaal</a:t>
            </a:r>
            <a:r>
              <a:rPr lang="en-US" dirty="0" smtClean="0"/>
              <a:t> de </a:t>
            </a:r>
            <a:r>
              <a:rPr lang="en-US" dirty="0" err="1" smtClean="0"/>
              <a:t>conclusie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formuleer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in de </a:t>
            </a:r>
            <a:r>
              <a:rPr lang="en-US" dirty="0" err="1" smtClean="0"/>
              <a:t>originele</a:t>
            </a:r>
            <a:r>
              <a:rPr lang="en-US" dirty="0" smtClean="0"/>
              <a:t> context</a:t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bekijkt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hand van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toetsingsgrootheid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of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schuld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van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verdachte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voorbij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“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redelijke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twijfel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” is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bewezen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spreek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vonnis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conclusie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uit .</a:t>
                </a:r>
                <a:endParaRPr lang="en-US" sz="2400" dirty="0" smtClean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Conclusie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één</a:t>
                </a:r>
                <a:r>
                  <a:rPr lang="en-US" sz="2400" dirty="0" smtClean="0"/>
                  <a:t> van twee </a:t>
                </a:r>
                <a:r>
                  <a:rPr lang="en-US" sz="2400" dirty="0" err="1" smtClean="0"/>
                  <a:t>opties</a:t>
                </a:r>
                <a:r>
                  <a:rPr lang="en-US" sz="2400" dirty="0" smtClean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</a:t>
                </a:r>
                <a:r>
                  <a:rPr lang="en-US" sz="2400" dirty="0" smtClean="0"/>
                  <a:t>e </a:t>
                </a:r>
                <a:r>
                  <a:rPr lang="en-US" sz="2400" dirty="0" err="1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wordt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gehandhaafd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nl-NL" sz="2400" b="0" dirty="0" smtClean="0"/>
                  <a:t>	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/>
                  <a:t>schuld is NIET voldoende bewezen</a:t>
                </a: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wordt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verworpen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nl-NL" sz="2400" b="0" dirty="0" smtClean="0"/>
                  <a:t>	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/>
                  <a:t>schuld</a:t>
                </a:r>
                <a:r>
                  <a:rPr lang="en-US" sz="2400" dirty="0"/>
                  <a:t> is WEL </a:t>
                </a:r>
                <a:r>
                  <a:rPr lang="en-US" sz="2400" dirty="0" err="1"/>
                  <a:t>voldoende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bewezen</a:t>
                </a:r>
                <a:endParaRPr lang="en-US" sz="2400" dirty="0"/>
              </a:p>
              <a:p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400" b="1" dirty="0" err="1" smtClean="0"/>
                  <a:t>Merk</a:t>
                </a:r>
                <a:r>
                  <a:rPr lang="en-US" sz="2400" b="1" dirty="0" smtClean="0"/>
                  <a:t> op: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hoeft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!!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8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08920"/>
            <a:ext cx="4896544" cy="3062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905" y="5793934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https://images.rd.nl/fill/crop:4250:2657:sm/w:1020/plain/https://erdee-prod-bucket-s3-001.ams3.cdn.digitaloceanspaces.com/ANP_457987554_d029c8a487.jpg</a:t>
            </a:r>
          </a:p>
        </p:txBody>
      </p:sp>
    </p:spTree>
    <p:extLst>
      <p:ext uri="{BB962C8B-B14F-4D97-AF65-F5344CB8AC3E}">
        <p14:creationId xmlns:p14="http://schemas.microsoft.com/office/powerpoint/2010/main" val="27875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r>
              <a:rPr lang="en-US" dirty="0" smtClean="0"/>
              <a:t> </a:t>
            </a:r>
            <a:r>
              <a:rPr lang="en-US" dirty="0" err="1" smtClean="0"/>
              <a:t>hypothesetoetsen</a:t>
            </a:r>
            <a:r>
              <a:rPr lang="en-US" dirty="0" smtClean="0"/>
              <a:t> </a:t>
            </a:r>
            <a:r>
              <a:rPr lang="en-US" dirty="0" err="1" smtClean="0"/>
              <a:t>samengevat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</a:t>
                </a:r>
                <a:r>
                  <a:rPr lang="en-US" sz="2400" b="1" dirty="0"/>
                  <a:t> 1: </a:t>
                </a:r>
                <a:r>
                  <a:rPr lang="en-US" sz="2400" dirty="0" err="1"/>
                  <a:t>definieer</a:t>
                </a:r>
                <a:r>
                  <a:rPr lang="en-US" sz="2400" dirty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/>
              </a:p>
              <a:p>
                <a:endParaRPr lang="en-US" sz="2400" dirty="0" smtClean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2: </a:t>
                </a:r>
                <a:r>
                  <a:rPr lang="en-US" sz="2400" dirty="0" err="1"/>
                  <a:t>bepalen</a:t>
                </a:r>
                <a:r>
                  <a:rPr lang="en-US" sz="2400" dirty="0"/>
                  <a:t> van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Hoeveel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wil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3: </a:t>
                </a:r>
                <a:r>
                  <a:rPr lang="en-US" sz="2400" dirty="0" err="1"/>
                  <a:t>verzamelen</a:t>
                </a:r>
                <a:r>
                  <a:rPr lang="en-US" sz="2400" dirty="0"/>
                  <a:t> van data</a:t>
                </a:r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4: </a:t>
                </a:r>
                <a:r>
                  <a:rPr lang="en-US" sz="2400" dirty="0" err="1" smtClean="0"/>
                  <a:t>bepalen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handhaven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5: </a:t>
                </a:r>
                <a:r>
                  <a:rPr lang="en-US" sz="2400" dirty="0" err="1" smtClean="0"/>
                  <a:t>geef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formuleer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de </a:t>
                </a:r>
                <a:r>
                  <a:rPr lang="en-US" sz="2400" dirty="0" err="1" smtClean="0"/>
                  <a:t>originele</a:t>
                </a:r>
                <a:r>
                  <a:rPr lang="en-US" sz="2400" dirty="0" smtClean="0"/>
                  <a:t> context 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3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Helaas</a:t>
            </a:r>
            <a:r>
              <a:rPr lang="en-US" sz="2400" dirty="0" smtClean="0"/>
              <a:t> </a:t>
            </a:r>
            <a:r>
              <a:rPr lang="en-US" sz="2400" dirty="0" err="1" smtClean="0"/>
              <a:t>zijn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soms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verschillen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het </a:t>
            </a:r>
            <a:r>
              <a:rPr lang="en-US" sz="2400" dirty="0" err="1" smtClean="0"/>
              <a:t>vonnis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(</a:t>
            </a:r>
            <a:r>
              <a:rPr lang="en-US" sz="2400" b="1" dirty="0" err="1" smtClean="0">
                <a:solidFill>
                  <a:schemeClr val="accent1"/>
                </a:solidFill>
              </a:rPr>
              <a:t>conclusie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de </a:t>
            </a:r>
            <a:r>
              <a:rPr lang="en-US" sz="2400" dirty="0" err="1" smtClean="0"/>
              <a:t>daadwerkelijke</a:t>
            </a:r>
            <a:r>
              <a:rPr lang="en-US" sz="2400" dirty="0" smtClean="0"/>
              <a:t> </a:t>
            </a:r>
            <a:r>
              <a:rPr lang="en-US" sz="2400" dirty="0" err="1" smtClean="0"/>
              <a:t>realiteit</a:t>
            </a:r>
            <a:r>
              <a:rPr lang="en-US" sz="2400" dirty="0" smtClean="0"/>
              <a:t>. </a:t>
            </a:r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verstaan</a:t>
            </a:r>
            <a:r>
              <a:rPr lang="en-US" sz="2400" dirty="0" smtClean="0"/>
              <a:t> we </a:t>
            </a:r>
            <a:r>
              <a:rPr lang="en-US" sz="2400" dirty="0" err="1" smtClean="0"/>
              <a:t>onder</a:t>
            </a:r>
            <a:r>
              <a:rPr lang="en-US" sz="2400" dirty="0" smtClean="0"/>
              <a:t> </a:t>
            </a:r>
            <a:r>
              <a:rPr lang="en-US" sz="2400" dirty="0" err="1" smtClean="0"/>
              <a:t>gerechtelijke</a:t>
            </a:r>
            <a:r>
              <a:rPr lang="en-US" sz="2400" dirty="0" smtClean="0"/>
              <a:t> </a:t>
            </a:r>
            <a:r>
              <a:rPr lang="en-US" sz="2400" dirty="0" err="1" smtClean="0"/>
              <a:t>dwalingen</a:t>
            </a:r>
            <a:r>
              <a:rPr lang="en-US" sz="2400" dirty="0" smtClean="0"/>
              <a:t>: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35" r="134" b="22906"/>
          <a:stretch/>
        </p:blipFill>
        <p:spPr>
          <a:xfrm>
            <a:off x="6888088" y="2632316"/>
            <a:ext cx="3456384" cy="2756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9456" y="5536077"/>
            <a:ext cx="424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veroordeeld</a:t>
            </a:r>
            <a:endParaRPr lang="en-US" dirty="0" smtClean="0">
              <a:latin typeface="RijksoverheidSansText" panose="020B0503040202060203" pitchFamily="34" charset="0"/>
            </a:endParaRPr>
          </a:p>
          <a:p>
            <a:pPr algn="ctr"/>
            <a:r>
              <a:rPr lang="en-US" i="1" dirty="0" err="1" smtClean="0">
                <a:latin typeface="RijksoverheidSansText" panose="020B0503040202060203" pitchFamily="34" charset="0"/>
              </a:rPr>
              <a:t>Massale</a:t>
            </a:r>
            <a:r>
              <a:rPr lang="en-US" i="1" dirty="0" smtClean="0">
                <a:latin typeface="RijksoverheidSansText" panose="020B0503040202060203" pitchFamily="34" charset="0"/>
              </a:rPr>
              <a:t> </a:t>
            </a:r>
            <a:r>
              <a:rPr lang="en-US" i="1" dirty="0" err="1" smtClean="0">
                <a:latin typeface="RijksoverheidSansText" panose="020B0503040202060203" pitchFamily="34" charset="0"/>
              </a:rPr>
              <a:t>arrestaties</a:t>
            </a:r>
            <a:r>
              <a:rPr lang="en-US" i="1" dirty="0" smtClean="0">
                <a:latin typeface="RijksoverheidSansText" panose="020B0503040202060203" pitchFamily="34" charset="0"/>
              </a:rPr>
              <a:t> in El Salvador </a:t>
            </a:r>
            <a:endParaRPr lang="nl-NL" i="1" dirty="0">
              <a:latin typeface="RijksoverheidSansText" panose="020B050304020206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0338" y="5516329"/>
            <a:ext cx="5464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vrijuit</a:t>
            </a:r>
            <a:r>
              <a:rPr lang="en-US" dirty="0" smtClean="0">
                <a:latin typeface="RijksoverheidSansText" panose="020B0503040202060203" pitchFamily="34" charset="0"/>
              </a:rPr>
              <a:t> (</a:t>
            </a:r>
            <a:r>
              <a:rPr lang="en-US" dirty="0" err="1" smtClean="0">
                <a:latin typeface="RijksoverheidSansText" panose="020B0503040202060203" pitchFamily="34" charset="0"/>
              </a:rPr>
              <a:t>tijdens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carrière</a:t>
            </a:r>
            <a:r>
              <a:rPr lang="en-US" dirty="0" smtClean="0">
                <a:latin typeface="RijksoverheidSansText" panose="020B0503040202060203" pitchFamily="34" charset="0"/>
              </a:rPr>
              <a:t>)</a:t>
            </a:r>
          </a:p>
          <a:p>
            <a:pPr algn="ctr"/>
            <a:r>
              <a:rPr lang="en-US" i="1" dirty="0" smtClean="0">
                <a:latin typeface="RijksoverheidSansText" panose="020B0503040202060203" pitchFamily="34" charset="0"/>
              </a:rPr>
              <a:t>Lance Armstrong</a:t>
            </a:r>
            <a:endParaRPr lang="nl-NL" i="1" dirty="0">
              <a:latin typeface="RijksoverheidSansText" panose="020B050304020206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3" y="2690071"/>
            <a:ext cx="5060335" cy="28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/>
              <a:t>Type-I </a:t>
            </a:r>
            <a:r>
              <a:rPr lang="en-US" dirty="0" err="1"/>
              <a:t>en</a:t>
            </a:r>
            <a:r>
              <a:rPr lang="en-US" dirty="0"/>
              <a:t> type-II </a:t>
            </a:r>
            <a:r>
              <a:rPr lang="en-US" dirty="0" err="1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Doel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zoveel</a:t>
            </a:r>
            <a:r>
              <a:rPr lang="en-US" sz="2400" dirty="0" smtClean="0"/>
              <a:t> </a:t>
            </a:r>
            <a:r>
              <a:rPr lang="en-US" sz="2400" dirty="0" err="1" smtClean="0"/>
              <a:t>veel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</a:t>
            </a:r>
            <a:r>
              <a:rPr lang="en-US" sz="2400" dirty="0" smtClean="0"/>
              <a:t> </a:t>
            </a:r>
            <a:r>
              <a:rPr lang="en-US" sz="2400" dirty="0" err="1" smtClean="0"/>
              <a:t>juiste</a:t>
            </a:r>
            <a:r>
              <a:rPr lang="en-US" sz="2400" dirty="0" smtClean="0"/>
              <a:t> </a:t>
            </a:r>
            <a:r>
              <a:rPr lang="en-US" sz="2400" dirty="0" err="1" smtClean="0"/>
              <a:t>conclusies</a:t>
            </a:r>
            <a:r>
              <a:rPr lang="en-US" sz="2400" dirty="0" smtClean="0"/>
              <a:t> </a:t>
            </a:r>
            <a:r>
              <a:rPr lang="en-US" sz="2400" dirty="0" err="1" smtClean="0"/>
              <a:t>trekken</a:t>
            </a:r>
            <a:r>
              <a:rPr lang="en-US" sz="2400" dirty="0" smtClean="0"/>
              <a:t> (</a:t>
            </a:r>
            <a:r>
              <a:rPr lang="en-US" sz="2400" dirty="0" err="1" smtClean="0"/>
              <a:t>groene</a:t>
            </a:r>
            <a:r>
              <a:rPr lang="en-US" sz="2400" dirty="0" smtClean="0"/>
              <a:t> </a:t>
            </a:r>
            <a:r>
              <a:rPr lang="en-US" sz="2400" dirty="0" err="1" smtClean="0"/>
              <a:t>cellen</a:t>
            </a:r>
            <a:r>
              <a:rPr lang="en-US" sz="2400" dirty="0" smtClean="0"/>
              <a:t>)</a:t>
            </a:r>
          </a:p>
          <a:p>
            <a:r>
              <a:rPr lang="en-US" sz="2400" b="1" dirty="0" err="1" smtClean="0"/>
              <a:t>Probleem</a:t>
            </a:r>
            <a:r>
              <a:rPr lang="en-US" sz="2400" b="1" dirty="0" smtClean="0"/>
              <a:t>: </a:t>
            </a:r>
            <a:r>
              <a:rPr lang="en-US" sz="2400" dirty="0" smtClean="0"/>
              <a:t>trade-off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type-I </a:t>
            </a:r>
            <a:r>
              <a:rPr lang="en-US" sz="2400" dirty="0" err="1" smtClean="0"/>
              <a:t>fouten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676275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543145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676275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632" t="-100000" r="-100632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100000" r="-420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100000" r="-20021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0058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218182" r="-200210" b="-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/>
              <a:t>Type-I </a:t>
            </a:r>
            <a:r>
              <a:rPr lang="en-US" dirty="0" err="1"/>
              <a:t>en</a:t>
            </a:r>
            <a:r>
              <a:rPr lang="en-US" dirty="0"/>
              <a:t> type-II </a:t>
            </a:r>
            <a:r>
              <a:rPr lang="en-US" dirty="0" err="1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Niemand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vrijuit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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Iedereen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onschuldige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mensen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1" indent="0">
                  <a:buNone/>
                </a:pPr>
                <a:endParaRPr lang="en-US" sz="2400" dirty="0" smtClean="0">
                  <a:sym typeface="Wingdings" panose="05000000000000000000" pitchFamily="2" charset="2"/>
                </a:endParaRPr>
              </a:p>
              <a:p>
                <a:pPr algn="ctr"/>
                <a:r>
                  <a:rPr lang="en-US" sz="2400" b="1" dirty="0" err="1" smtClean="0">
                    <a:sym typeface="Wingdings" panose="05000000000000000000" pitchFamily="2" charset="2"/>
                  </a:rPr>
                  <a:t>Gewetensvraag</a:t>
                </a:r>
                <a:r>
                  <a:rPr lang="en-US" sz="2400" b="1" dirty="0" smtClean="0">
                    <a:sym typeface="Wingdings" panose="05000000000000000000" pitchFamily="2" charset="2"/>
                  </a:rPr>
                  <a:t>: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welk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type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fout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is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ernstiger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?</a:t>
                </a:r>
                <a:endParaRPr lang="en-US" sz="2400" b="1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33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047722"/>
                  </p:ext>
                </p:extLst>
              </p:nvPr>
            </p:nvGraphicFramePr>
            <p:xfrm>
              <a:off x="7968208" y="1243147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047722"/>
                  </p:ext>
                </p:extLst>
              </p:nvPr>
            </p:nvGraphicFramePr>
            <p:xfrm>
              <a:off x="7968208" y="1243147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103571" r="-118391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103571" r="-980" b="-5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90476" r="-228916" b="-1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56863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gekozen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/>
                  <a:t>s</a:t>
                </a:r>
                <a:r>
                  <a:rPr lang="en-US" sz="2400" b="1" dirty="0" err="1" smtClean="0"/>
                  <a:t>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maakt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leg je de </a:t>
                </a:r>
                <a:r>
                  <a:rPr lang="en-US" sz="2400" dirty="0" err="1" smtClean="0"/>
                  <a:t>drempel</a:t>
                </a:r>
                <a:r>
                  <a:rPr lang="en-US" sz="2400" dirty="0" smtClean="0"/>
                  <a:t> van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twijfel</a:t>
                </a:r>
                <a:r>
                  <a:rPr lang="en-US" sz="2400" dirty="0" smtClean="0"/>
                  <a:t>”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strafzaak</a:t>
                </a:r>
                <a:r>
                  <a:rPr lang="en-US" sz="2400" dirty="0" smtClean="0"/>
                  <a:t>? </a:t>
                </a:r>
              </a:p>
              <a:p>
                <a:pPr lvl="1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Het </a:t>
                </a:r>
                <a:r>
                  <a:rPr lang="en-US" sz="2400" b="1" dirty="0" err="1" smtClean="0"/>
                  <a:t>onderscheidend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vermogen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is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waarbij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is.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03913"/>
                  </p:ext>
                </p:extLst>
              </p:nvPr>
            </p:nvGraphicFramePr>
            <p:xfrm>
              <a:off x="191344" y="3717032"/>
              <a:ext cx="11416527" cy="247857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99581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587115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3792563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3537268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44116"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4411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Werkelijk</a:t>
                          </a:r>
                          <a:r>
                            <a:rPr lang="en-US" sz="1800" b="1" dirty="0" smtClean="0">
                              <a:latin typeface="RijksoverheidSansText" panose="020B0503040202060203" pitchFamily="34" charset="0"/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heid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8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8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8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8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8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(kans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(kans</a:t>
                          </a:r>
                          <a:r>
                            <a:rPr lang="nl-NL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kans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erecht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8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kans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03913"/>
                  </p:ext>
                </p:extLst>
              </p:nvPr>
            </p:nvGraphicFramePr>
            <p:xfrm>
              <a:off x="191344" y="3717032"/>
              <a:ext cx="11416527" cy="247857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99581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587115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3792563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3537268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Werkelijk</a:t>
                          </a:r>
                          <a:r>
                            <a:rPr lang="en-US" sz="1800" b="1" dirty="0" smtClean="0">
                              <a:latin typeface="RijksoverheidSansText" panose="020B0503040202060203" pitchFamily="34" charset="0"/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heid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108333" r="-93730" b="-4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108333" r="-344" b="-4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18" t="-86806" r="-283529" b="-10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86806" r="-93730" b="-10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86806" r="-344" b="-10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18" t="-186806" r="-283529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186806" r="-93730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186806" r="-344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60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dirty="0" err="1" smtClean="0"/>
              <a:t>Bij</a:t>
            </a:r>
            <a:r>
              <a:rPr lang="en-US" dirty="0" smtClean="0"/>
              <a:t> COMMIT is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nieuw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ontworpen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/>
              <a:t> </a:t>
            </a:r>
            <a:r>
              <a:rPr lang="en-US" dirty="0" smtClean="0"/>
              <a:t>de USVs (unmanned surface vehicles) van de </a:t>
            </a:r>
            <a:r>
              <a:rPr lang="en-US" dirty="0" err="1" smtClean="0"/>
              <a:t>Koninklijke</a:t>
            </a:r>
            <a:r>
              <a:rPr lang="en-US" dirty="0" smtClean="0"/>
              <a:t> Marine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detecteren</a:t>
            </a:r>
            <a:r>
              <a:rPr lang="en-US" dirty="0" smtClean="0"/>
              <a:t> van </a:t>
            </a:r>
            <a:r>
              <a:rPr lang="en-US" dirty="0" err="1" smtClean="0"/>
              <a:t>zeemijnen</a:t>
            </a:r>
            <a:r>
              <a:rPr lang="en-US" dirty="0" smtClean="0"/>
              <a:t>. De </a:t>
            </a:r>
            <a:r>
              <a:rPr lang="en-US" dirty="0" err="1" smtClean="0"/>
              <a:t>Koninklijke</a:t>
            </a:r>
            <a:r>
              <a:rPr lang="en-US" dirty="0" smtClean="0"/>
              <a:t> Marine </a:t>
            </a:r>
            <a:r>
              <a:rPr lang="en-US" dirty="0" err="1" smtClean="0"/>
              <a:t>wil</a:t>
            </a:r>
            <a:r>
              <a:rPr lang="en-US" dirty="0" smtClean="0"/>
              <a:t> het </a:t>
            </a:r>
            <a:r>
              <a:rPr lang="en-US" dirty="0" err="1" smtClean="0"/>
              <a:t>systeem</a:t>
            </a:r>
            <a:r>
              <a:rPr lang="en-US" dirty="0" smtClean="0"/>
              <a:t> pas </a:t>
            </a:r>
            <a:r>
              <a:rPr lang="en-US" dirty="0" err="1" smtClean="0"/>
              <a:t>gebruiken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voldaan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</a:t>
            </a:r>
            <a:r>
              <a:rPr lang="en-US" dirty="0" err="1" smtClean="0"/>
              <a:t>operationele</a:t>
            </a:r>
            <a:r>
              <a:rPr lang="en-US" dirty="0" smtClean="0"/>
              <a:t> norm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zeemijn</a:t>
            </a:r>
            <a:r>
              <a:rPr lang="en-US" dirty="0" smtClean="0"/>
              <a:t> </a:t>
            </a:r>
            <a:r>
              <a:rPr lang="en-US" dirty="0" err="1" smtClean="0"/>
              <a:t>gemiddelde</a:t>
            </a:r>
            <a:r>
              <a:rPr lang="en-US" dirty="0" smtClean="0"/>
              <a:t> van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1250 meter </a:t>
            </a: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gedetecteerd</a:t>
            </a:r>
            <a:r>
              <a:rPr lang="en-US" dirty="0" smtClean="0"/>
              <a:t>. </a:t>
            </a:r>
            <a:r>
              <a:rPr lang="en-US" b="1" dirty="0" smtClean="0"/>
              <a:t>Hoe </a:t>
            </a:r>
            <a:r>
              <a:rPr lang="en-US" b="1" dirty="0" err="1" smtClean="0"/>
              <a:t>kunnen</a:t>
            </a:r>
            <a:r>
              <a:rPr lang="en-US" b="1" dirty="0" smtClean="0"/>
              <a:t> we </a:t>
            </a:r>
            <a:r>
              <a:rPr lang="en-US" b="1" dirty="0" err="1" smtClean="0"/>
              <a:t>toetsen</a:t>
            </a:r>
            <a:r>
              <a:rPr lang="en-US" b="1" dirty="0" smtClean="0"/>
              <a:t> of </a:t>
            </a:r>
            <a:r>
              <a:rPr lang="en-US" b="1" dirty="0" err="1" smtClean="0"/>
              <a:t>hieraan</a:t>
            </a:r>
            <a:r>
              <a:rPr lang="en-US" b="1" dirty="0" smtClean="0"/>
              <a:t> </a:t>
            </a:r>
            <a:r>
              <a:rPr lang="en-US" b="1" dirty="0" err="1" smtClean="0"/>
              <a:t>wordt</a:t>
            </a:r>
            <a:r>
              <a:rPr lang="en-US" b="1" dirty="0" smtClean="0"/>
              <a:t> </a:t>
            </a:r>
            <a:r>
              <a:rPr lang="en-US" b="1" dirty="0" err="1" smtClean="0"/>
              <a:t>voldaan</a:t>
            </a:r>
            <a:r>
              <a:rPr lang="en-US" b="1" dirty="0" smtClean="0"/>
              <a:t>?</a:t>
            </a:r>
          </a:p>
          <a:p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9" y="3158066"/>
            <a:ext cx="5993769" cy="3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r>
              <a:rPr lang="en-US" dirty="0" smtClean="0"/>
              <a:t> </a:t>
            </a:r>
            <a:r>
              <a:rPr lang="en-US" dirty="0" err="1" smtClean="0"/>
              <a:t>hypothesetoetsen</a:t>
            </a:r>
            <a:r>
              <a:rPr lang="en-US" dirty="0" smtClean="0"/>
              <a:t> </a:t>
            </a:r>
            <a:r>
              <a:rPr lang="en-US" dirty="0" err="1" smtClean="0"/>
              <a:t>samengevat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</a:t>
                </a:r>
                <a:r>
                  <a:rPr lang="en-US" sz="2400" b="1" dirty="0"/>
                  <a:t> 1: </a:t>
                </a:r>
                <a:r>
                  <a:rPr lang="en-US" sz="2400" dirty="0" err="1"/>
                  <a:t>definieer</a:t>
                </a:r>
                <a:r>
                  <a:rPr lang="en-US" sz="2400" dirty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2: </a:t>
                </a:r>
                <a:r>
                  <a:rPr lang="en-US" sz="2400" dirty="0" err="1"/>
                  <a:t>verzamelen</a:t>
                </a:r>
                <a:r>
                  <a:rPr lang="en-US" sz="2400" dirty="0"/>
                  <a:t> van data</a:t>
                </a:r>
                <a:br>
                  <a:rPr lang="en-US" sz="2400" dirty="0"/>
                </a:br>
                <a:endParaRPr lang="en-US" sz="2400" dirty="0" smtClean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3: </a:t>
                </a:r>
                <a:r>
                  <a:rPr lang="en-US" sz="2400" dirty="0" err="1"/>
                  <a:t>bepalen</a:t>
                </a:r>
                <a:r>
                  <a:rPr lang="en-US" sz="2400" dirty="0"/>
                  <a:t> van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Hoeveel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wil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?</a:t>
                </a:r>
                <a:endParaRPr lang="en-US" sz="2400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4: </a:t>
                </a:r>
                <a:r>
                  <a:rPr lang="en-US" sz="2400" dirty="0" err="1" smtClean="0"/>
                  <a:t>bepalen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handhaven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5: </a:t>
                </a:r>
                <a:r>
                  <a:rPr lang="en-US" sz="2400" dirty="0" err="1" smtClean="0"/>
                  <a:t>geef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formuleer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de </a:t>
                </a:r>
                <a:r>
                  <a:rPr lang="en-US" sz="2400" dirty="0" err="1" smtClean="0"/>
                  <a:t>originele</a:t>
                </a:r>
                <a:r>
                  <a:rPr lang="en-US" sz="2400" dirty="0" smtClean="0"/>
                  <a:t> context 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8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0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1: </a:t>
            </a:r>
            <a:r>
              <a:rPr lang="en-US" dirty="0" err="1" smtClean="0"/>
              <a:t>definieer</a:t>
            </a:r>
            <a:r>
              <a:rPr lang="en-US" dirty="0" smtClean="0"/>
              <a:t> de </a:t>
            </a:r>
            <a:r>
              <a:rPr lang="en-US" dirty="0" err="1" smtClean="0"/>
              <a:t>nulhypothese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de </a:t>
            </a:r>
            <a:r>
              <a:rPr lang="en-US" dirty="0" err="1" smtClean="0"/>
              <a:t>alternatieve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dirty="0" smtClean="0"/>
                  <a:t>Laat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de </a:t>
                </a:r>
                <a:r>
                  <a:rPr lang="en-US" dirty="0" err="1" smtClean="0"/>
                  <a:t>kansvariabele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 die de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meet </a:t>
                </a:r>
                <a:r>
                  <a:rPr lang="en-US" dirty="0" err="1" smtClean="0"/>
                  <a:t>waarvandaan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willekeurige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gedetecteerd</a:t>
                </a:r>
                <a:r>
                  <a:rPr lang="en-US" dirty="0" smtClean="0"/>
                  <a:t> met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.</a:t>
                </a:r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Nulhypothese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de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detectieafstand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van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</a:t>
                </a:r>
                <a:r>
                  <a:rPr lang="en-US" dirty="0" smtClean="0"/>
                  <a:t> met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voldoet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 de norm</a:t>
                </a:r>
              </a:p>
              <a:p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=1250</m:t>
                      </m:r>
                    </m:oMath>
                  </m:oMathPara>
                </a14:m>
                <a:endParaRPr lang="en-US" sz="2400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Alternatieve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 gemiddelde </a:t>
                </a:r>
                <a:r>
                  <a:rPr lang="en-US" dirty="0" err="1"/>
                  <a:t>detectieafstand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van </a:t>
                </a:r>
                <a:r>
                  <a:rPr lang="en-US" dirty="0"/>
                  <a:t>een zeemijn met het nieuwe </a:t>
                </a:r>
                <a:r>
                  <a:rPr lang="en-US" dirty="0" err="1"/>
                  <a:t>systeem</a:t>
                </a:r>
                <a:r>
                  <a:rPr lang="en-US" dirty="0"/>
                  <a:t> </a:t>
                </a:r>
                <a:r>
                  <a:rPr lang="en-US" dirty="0" err="1" smtClean="0"/>
                  <a:t>voldoet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 de norm:</a:t>
                </a:r>
              </a:p>
              <a:p>
                <a:pPr algn="ctr"/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=1250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619" t="-2009" b="-11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31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4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14917" y="1265239"/>
                <a:ext cx="10363200" cy="400110"/>
              </a:xfrm>
            </p:spPr>
            <p:txBody>
              <a:bodyPr/>
              <a:lstStyle/>
              <a:p>
                <a:r>
                  <a:rPr lang="en-US" dirty="0" err="1" smtClean="0"/>
                  <a:t>Stap</a:t>
                </a:r>
                <a:r>
                  <a:rPr lang="en-US" dirty="0" smtClean="0"/>
                  <a:t> </a:t>
                </a:r>
                <a:r>
                  <a:rPr lang="en-US" dirty="0" smtClean="0"/>
                  <a:t>2: </a:t>
                </a:r>
                <a:r>
                  <a:rPr lang="en-US" dirty="0" err="1" smtClean="0"/>
                  <a:t>bepalen</a:t>
                </a:r>
                <a:r>
                  <a:rPr lang="en-US" dirty="0" smtClean="0"/>
                  <a:t> van het </a:t>
                </a:r>
                <a:r>
                  <a:rPr lang="en-US" dirty="0" err="1" smtClean="0"/>
                  <a:t>significantieniveau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l-NL" dirty="0" smtClean="0"/>
              </a:p>
            </p:txBody>
          </p:sp>
        </mc:Choice>
        <mc:Fallback>
          <p:sp>
            <p:nvSpPr>
              <p:cNvPr id="614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4917" y="1265239"/>
                <a:ext cx="10363200" cy="400110"/>
              </a:xfrm>
              <a:blipFill>
                <a:blip r:embed="rId2"/>
                <a:stretch>
                  <a:fillRect l="-1941" t="-26154" b="-5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827816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Hoeveel </a:t>
                </a:r>
                <a:r>
                  <a:rPr lang="en-US" sz="2400" b="1" dirty="0" err="1" smtClean="0"/>
                  <a:t>risico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wil</a:t>
                </a:r>
                <a:r>
                  <a:rPr lang="en-US" sz="2400" b="1" dirty="0" smtClean="0"/>
                  <a:t> de Marine </a:t>
                </a:r>
                <a:r>
                  <a:rPr lang="en-US" sz="2400" b="1" dirty="0" err="1" smtClean="0"/>
                  <a:t>nemen</a:t>
                </a:r>
                <a:r>
                  <a:rPr lang="en-US" sz="2400" b="1" dirty="0" smtClean="0"/>
                  <a:t> met het </a:t>
                </a:r>
                <a:r>
                  <a:rPr lang="en-US" sz="2400" b="1" dirty="0" err="1" smtClean="0"/>
                  <a:t>onterecht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verwerpen</a:t>
                </a:r>
                <a:r>
                  <a:rPr lang="en-US" sz="2400" b="1" dirty="0" smtClean="0"/>
                  <a:t> van de </a:t>
                </a:r>
                <a:r>
                  <a:rPr lang="en-US" sz="2400" b="1" dirty="0" err="1" smtClean="0"/>
                  <a:t>nulhypothese</a:t>
                </a:r>
                <a:r>
                  <a:rPr lang="en-US" sz="2400" b="1" dirty="0" smtClean="0"/>
                  <a:t>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Wat </a:t>
                </a:r>
                <a:r>
                  <a:rPr lang="en-US" sz="2400" dirty="0" err="1" smtClean="0"/>
                  <a:t>houdt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in?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aangenomen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voldoet</a:t>
                </a:r>
                <a:r>
                  <a:rPr lang="en-US" sz="2400" dirty="0" smtClean="0"/>
                  <a:t>.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laat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!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r>
                  <a:rPr lang="en-US" sz="2400" dirty="0" err="1" smtClean="0"/>
                  <a:t>Stel</a:t>
                </a:r>
                <a:r>
                  <a:rPr lang="en-US" sz="2400" dirty="0" smtClean="0"/>
                  <a:t> nu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gekozen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op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1%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827816" cy="4246562"/>
              </a:xfrm>
              <a:blipFill>
                <a:blip r:embed="rId3"/>
                <a:stretch>
                  <a:fillRect l="-1688" t="-2296" r="-1688" b="-33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5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Vorige</a:t>
            </a:r>
            <a:r>
              <a:rPr lang="en-US" dirty="0" smtClean="0"/>
              <a:t> week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spect="1" noChangeArrowheads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Recap: </a:t>
                </a:r>
                <a:r>
                  <a:rPr lang="en-US" sz="2400" dirty="0" err="1" smtClean="0"/>
                  <a:t>populatie</a:t>
                </a:r>
                <a:r>
                  <a:rPr lang="en-US" sz="2400" dirty="0" smtClean="0"/>
                  <a:t> vs. </a:t>
                </a:r>
                <a:r>
                  <a:rPr lang="en-US" sz="2400" dirty="0" err="1" smtClean="0"/>
                  <a:t>steekproef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sz="2400" dirty="0" smtClean="0"/>
                  <a:t>Schatten van populatieparameters op basis van steekproefdata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Betrouwbaarheidsintervallen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Student’s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sz="2400" dirty="0" smtClean="0"/>
                  <a:t>-verdeling</a:t>
                </a:r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586" b="-2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Mei 2025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smtClean="0"/>
              <a:t>3: </a:t>
            </a:r>
            <a:r>
              <a:rPr lang="en-US" dirty="0" err="1" smtClean="0"/>
              <a:t>verzamelen</a:t>
            </a:r>
            <a:r>
              <a:rPr lang="en-US" dirty="0" smtClean="0"/>
              <a:t> van data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r>
                  <a:rPr lang="en-US" sz="2400" b="1" dirty="0" smtClean="0"/>
                  <a:t>Data: </a:t>
                </a:r>
                <a:r>
                  <a:rPr lang="en-US" sz="2400" dirty="0" smtClean="0"/>
                  <a:t> 50 </a:t>
                </a:r>
                <a:r>
                  <a:rPr lang="en-US" sz="2400" dirty="0" err="1" smtClean="0"/>
                  <a:t>experimenten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USV die </a:t>
                </a:r>
                <a:r>
                  <a:rPr lang="en-US" sz="2400" dirty="0" err="1" smtClean="0"/>
                  <a:t>richting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varen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Op basis van </a:t>
                </a:r>
                <a:r>
                  <a:rPr lang="en-US" sz="2400" dirty="0" err="1" smtClean="0"/>
                  <a:t>verschillende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hoeken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benadering</a:t>
                </a:r>
                <a:r>
                  <a:rPr lang="en-US" sz="2400" dirty="0" smtClean="0"/>
                  <a:t>,  types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zeebodemprofielen</a:t>
                </a:r>
                <a:r>
                  <a:rPr lang="en-US" sz="2400" dirty="0" smtClean="0"/>
                  <a:t>, etc.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err="1" smtClean="0"/>
                  <a:t>representatieve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Meten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waarop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eerst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=1261</m:t>
                    </m:r>
                  </m:oMath>
                </a14:m>
                <a:r>
                  <a:rPr lang="en-US" sz="2400" dirty="0" smtClean="0"/>
                  <a:t> meter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400" dirty="0" smtClean="0"/>
                  <a:t> meter</a:t>
                </a:r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6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4: </a:t>
            </a:r>
            <a:r>
              <a:rPr lang="en-US" dirty="0" err="1" smtClean="0"/>
              <a:t>bepalen</a:t>
            </a:r>
            <a:r>
              <a:rPr lang="en-US" dirty="0" smtClean="0"/>
              <a:t> van de </a:t>
            </a:r>
            <a:r>
              <a:rPr lang="en-US" dirty="0" err="1" smtClean="0"/>
              <a:t>toetsingsgrootheid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971832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Theoretische</a:t>
                </a:r>
                <a:r>
                  <a:rPr lang="en-US" sz="2400" b="1" dirty="0"/>
                  <a:t> </a:t>
                </a:r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err="1" smtClean="0"/>
                  <a:t>metingen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detectieafstanden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/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We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willen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iets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zeggen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over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de 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smtClean="0">
                    <a:solidFill>
                      <a:schemeClr val="accent1"/>
                    </a:solidFill>
                  </a:rPr>
                  <a:t>Centrale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limietstelling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onder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=1250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: 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=1250;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Op basis van de </a:t>
                </a:r>
                <a:r>
                  <a:rPr lang="en-US" sz="2400" dirty="0" err="1" smtClean="0"/>
                  <a:t>aanname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=1250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we wat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uitkomsten</a:t>
                </a:r>
                <a:r>
                  <a:rPr lang="en-US" sz="2400" dirty="0" smtClean="0"/>
                  <a:t>”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Hiervoor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gebruiken</a:t>
                </a:r>
                <a:r>
                  <a:rPr lang="en-US" sz="2400" dirty="0" smtClean="0"/>
                  <a:t> we het </a:t>
                </a:r>
                <a:r>
                  <a:rPr lang="en-US" sz="2400" dirty="0" err="1" smtClean="0"/>
                  <a:t>gekozen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971832" cy="4246562"/>
              </a:xfrm>
              <a:blipFill>
                <a:blip r:embed="rId2"/>
                <a:stretch>
                  <a:fillRect l="-1667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7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5: </a:t>
            </a:r>
            <a:r>
              <a:rPr lang="en-US" dirty="0" err="1" smtClean="0"/>
              <a:t>geef</a:t>
            </a:r>
            <a:r>
              <a:rPr lang="en-US" dirty="0" smtClean="0"/>
              <a:t> de </a:t>
            </a:r>
            <a:r>
              <a:rPr lang="en-US" dirty="0" err="1" smtClean="0"/>
              <a:t>conclusie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formuleer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in de </a:t>
            </a:r>
            <a:r>
              <a:rPr lang="en-US" dirty="0" err="1" smtClean="0"/>
              <a:t>originele</a:t>
            </a:r>
            <a:r>
              <a:rPr lang="en-US" dirty="0" smtClean="0"/>
              <a:t> context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Methode 1: het </a:t>
                </a:r>
                <a:r>
                  <a:rPr lang="en-US" sz="2400" b="1" dirty="0" err="1" smtClean="0"/>
                  <a:t>kritieke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gebied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waarschijnlijker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voldaan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(interval van </a:t>
                </a:r>
                <a:r>
                  <a:rPr lang="en-US" sz="2400" dirty="0" err="1" smtClean="0"/>
                  <a:t>onwaarschijnlijke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uitkomsten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1250+2,3263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=[1263,82;∞)</m:t>
                      </m:r>
                    </m:oMath>
                  </m:oMathPara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geobserveerde</a:t>
                </a:r>
                <a:r>
                  <a:rPr lang="en-US" sz="2400" dirty="0" smtClean="0"/>
                  <a:t> steekproefgemiddelde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=1261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NIET in 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Er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onvoldoende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om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detectieafstand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heeft</a:t>
                </a:r>
                <a:r>
                  <a:rPr lang="en-US" sz="2400" dirty="0" smtClean="0"/>
                  <a:t> die </a:t>
                </a:r>
                <a:r>
                  <a:rPr lang="en-US" sz="2400" dirty="0" err="1" smtClean="0"/>
                  <a:t>wel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voldoet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37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5: </a:t>
            </a:r>
            <a:r>
              <a:rPr lang="en-US" dirty="0" err="1"/>
              <a:t>geef</a:t>
            </a:r>
            <a:r>
              <a:rPr lang="en-US" dirty="0"/>
              <a:t> de </a:t>
            </a:r>
            <a:r>
              <a:rPr lang="en-US" dirty="0" err="1"/>
              <a:t>conclusie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formuleer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in de </a:t>
            </a:r>
            <a:r>
              <a:rPr lang="en-US" dirty="0" err="1"/>
              <a:t>originele</a:t>
            </a:r>
            <a:r>
              <a:rPr lang="en-US" dirty="0"/>
              <a:t> context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Methode 2: 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Hoe </a:t>
                </a:r>
                <a:r>
                  <a:rPr lang="en-US" sz="2400" dirty="0" err="1" smtClean="0"/>
                  <a:t>groot</a:t>
                </a:r>
                <a:r>
                  <a:rPr lang="en-US" sz="2400" dirty="0" smtClean="0"/>
                  <a:t> is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nog </a:t>
                </a:r>
                <a:r>
                  <a:rPr lang="en-US" sz="2400" b="1" dirty="0" err="1" smtClean="0"/>
                  <a:t>extremere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waarde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/>
                  <a:t>?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extremere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kleiner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=1261</m:t>
                          </m:r>
                        </m:e>
                      </m:d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=1261;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=1250;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=42/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0,0320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!</a:t>
                </a:r>
              </a:p>
              <a:p>
                <a:endParaRPr lang="en-US" sz="2400" dirty="0" smtClean="0"/>
              </a:p>
              <a:p>
                <a:r>
                  <a:rPr lang="en-US" sz="2400" dirty="0" err="1"/>
                  <a:t>Er</a:t>
                </a:r>
                <a:r>
                  <a:rPr lang="en-US" sz="2400" dirty="0"/>
                  <a:t> is </a:t>
                </a:r>
                <a:r>
                  <a:rPr lang="en-US" sz="2400" dirty="0" err="1"/>
                  <a:t>onvoldoende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bewijs</a:t>
                </a:r>
                <a:r>
                  <a:rPr lang="en-US" sz="2400" dirty="0"/>
                  <a:t> om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het </a:t>
                </a:r>
                <a:r>
                  <a:rPr lang="en-US" sz="2400" dirty="0" err="1"/>
                  <a:t>nieuwe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systeem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gemiddelde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detectieafstand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zeemijnen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heeft</a:t>
                </a:r>
                <a:r>
                  <a:rPr lang="en-US" sz="2400" dirty="0"/>
                  <a:t> die </a:t>
                </a:r>
                <a:r>
                  <a:rPr lang="en-US" sz="2400" dirty="0" err="1"/>
                  <a:t>wel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norm </a:t>
                </a:r>
                <a:r>
                  <a:rPr lang="en-US" sz="2400" dirty="0" err="1"/>
                  <a:t>voldoet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387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1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Doel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zoveel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beslissingen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groene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cellen</a:t>
                </a:r>
                <a:r>
                  <a:rPr lang="en-US" sz="24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/>
                  <a:t> welke is </a:t>
                </a:r>
                <a:r>
                  <a:rPr lang="en-US" sz="2400" b="1" dirty="0" err="1" smtClean="0"/>
                  <a:t>erger</a:t>
                </a:r>
                <a:r>
                  <a:rPr lang="en-US" sz="2400" b="1" dirty="0" smtClean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711" b="-37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206148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voldoet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NIET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aan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de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operationele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norm)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voldoet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WEL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de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operationele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norm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 smtClean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206148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32" t="-109231" r="-100632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09231" r="-420" b="-6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62963" r="-20021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163721" r="-200210" b="-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76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899824" cy="4536082"/>
              </a:xfrm>
            </p:spPr>
            <p:txBody>
              <a:bodyPr/>
              <a:lstStyle/>
              <a:p>
                <a:r>
                  <a:rPr lang="en-US" b="1" dirty="0" smtClean="0"/>
                  <a:t>Stel nu </a:t>
                </a:r>
                <a:r>
                  <a:rPr lang="en-US" b="1" dirty="0" err="1" smtClean="0"/>
                  <a:t>dat</a:t>
                </a:r>
                <a:r>
                  <a:rPr lang="en-US" b="1" dirty="0" smtClean="0"/>
                  <a:t> de </a:t>
                </a:r>
                <a:r>
                  <a:rPr lang="en-US" b="1" dirty="0" err="1" smtClean="0"/>
                  <a:t>echte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gemiddelde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detectieafstand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gelijk</a:t>
                </a:r>
                <a:r>
                  <a:rPr lang="en-US" b="1" dirty="0" smtClean="0"/>
                  <a:t> is </a:t>
                </a:r>
                <a:r>
                  <a:rPr lang="en-US" b="1" dirty="0" err="1" smtClean="0"/>
                  <a:t>aan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𝟏𝟐𝟔𝟓</m:t>
                    </m:r>
                  </m:oMath>
                </a14:m>
                <a:r>
                  <a:rPr lang="en-US" b="1" dirty="0" smtClean="0"/>
                  <a:t> meter (dus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/>
                  <a:t> is </a:t>
                </a:r>
                <a:r>
                  <a:rPr lang="en-US" b="1" dirty="0" err="1" smtClean="0"/>
                  <a:t>waar</a:t>
                </a:r>
                <a:r>
                  <a:rPr lang="en-US" b="1" dirty="0" smtClean="0"/>
                  <a:t>). Wat is </a:t>
                </a:r>
                <a:r>
                  <a:rPr lang="en-US" b="1" dirty="0" err="1" smtClean="0"/>
                  <a:t>dan</a:t>
                </a:r>
                <a:r>
                  <a:rPr lang="en-US" b="1" dirty="0"/>
                  <a:t> </a:t>
                </a:r>
                <a:r>
                  <a:rPr lang="en-US" b="1" dirty="0" smtClean="0"/>
                  <a:t>het </a:t>
                </a:r>
                <a:r>
                  <a:rPr lang="en-US" b="1" dirty="0" err="1" smtClean="0"/>
                  <a:t>onderscheidend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vermogen</a:t>
                </a:r>
                <a:r>
                  <a:rPr lang="en-US" b="1" dirty="0" smtClean="0"/>
                  <a:t> van </a:t>
                </a:r>
                <a:r>
                  <a:rPr lang="en-US" b="1" dirty="0" err="1" smtClean="0"/>
                  <a:t>deze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hypothesetoets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 err="1" smtClean="0"/>
                  <a:t>hebben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eerder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kritieke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gebied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bepaald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namelijk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[1263,82;∞)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Indien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werkelijke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=1270</m:t>
                    </m:r>
                  </m:oMath>
                </a14:m>
                <a:r>
                  <a:rPr lang="en-US" dirty="0" smtClean="0"/>
                  <a:t> is,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is </a:t>
                </a:r>
                <a:r>
                  <a:rPr lang="en-US" dirty="0"/>
                  <a:t>h</a:t>
                </a:r>
                <a:r>
                  <a:rPr lang="en-US" dirty="0" smtClean="0"/>
                  <a:t>et onderscheidend vermogen gelijk aan de kans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dat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nulhypothese</a:t>
                </a:r>
                <a:r>
                  <a:rPr lang="en-US" dirty="0" smtClean="0"/>
                  <a:t> </a:t>
                </a:r>
                <a:r>
                  <a:rPr lang="en-US" b="1" u="sng" dirty="0" err="1" smtClean="0"/>
                  <a:t>terecht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verworpen</a:t>
                </a:r>
                <a:r>
                  <a:rPr lang="en-US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RijksoverheidSansText" panose="020B0503040202060203" pitchFamily="34" charset="0"/>
                  </a:rPr>
                  <a:t>Dit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is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hetzelfde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als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de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kans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dat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=1265;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een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waarde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in het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kritieke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gebied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aanneemt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≥1263,82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=1263,82;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=1265;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=42/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0,5787</m:t>
                      </m:r>
                    </m:oMath>
                  </m:oMathPara>
                </a14:m>
                <a:endParaRPr lang="en-US" dirty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899824" cy="4536082"/>
              </a:xfrm>
              <a:blipFill>
                <a:blip r:embed="rId2"/>
                <a:stretch>
                  <a:fillRect l="-1566" t="-1882" r="-67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Interactieve</a:t>
            </a:r>
            <a:r>
              <a:rPr lang="en-US" dirty="0" smtClean="0"/>
              <a:t> plot: </a:t>
            </a:r>
            <a:r>
              <a:rPr lang="en-US" dirty="0" err="1" smtClean="0"/>
              <a:t>hypothesetoetsen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899824" cy="4536082"/>
          </a:xfrm>
        </p:spPr>
        <p:txBody>
          <a:bodyPr/>
          <a:lstStyle/>
          <a:p>
            <a:pPr algn="ctr"/>
            <a:endParaRPr lang="en-US" sz="2400" b="1" dirty="0" smtClean="0">
              <a:hlinkClick r:id="rId2"/>
            </a:endParaRPr>
          </a:p>
          <a:p>
            <a:pPr algn="ctr"/>
            <a:endParaRPr lang="en-US" sz="2400" b="1" dirty="0">
              <a:hlinkClick r:id="rId2"/>
            </a:endParaRPr>
          </a:p>
          <a:p>
            <a:pPr algn="ctr"/>
            <a:endParaRPr lang="en-US" sz="2400" b="1" dirty="0" smtClean="0">
              <a:hlinkClick r:id="rId2"/>
            </a:endParaRPr>
          </a:p>
          <a:p>
            <a:pPr algn="ctr"/>
            <a:endParaRPr lang="en-US" sz="2400" b="1" dirty="0">
              <a:hlinkClick r:id="rId2"/>
            </a:endParaRPr>
          </a:p>
          <a:p>
            <a:pPr algn="ctr"/>
            <a:endParaRPr lang="en-US" sz="2400" b="1" dirty="0" smtClean="0">
              <a:hlinkClick r:id="rId2"/>
            </a:endParaRPr>
          </a:p>
          <a:p>
            <a:pPr algn="ctr"/>
            <a:r>
              <a:rPr lang="en-US" sz="2400" b="1" dirty="0" smtClean="0">
                <a:hlinkClick r:id="rId2"/>
              </a:rPr>
              <a:t>https://interactive-hypothesetoets.streamlit.app</a:t>
            </a:r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0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Samenvatting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755808" cy="4246562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Het </a:t>
            </a:r>
            <a:r>
              <a:rPr lang="en-US" sz="2400" dirty="0" err="1" smtClean="0"/>
              <a:t>proces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Effect van type-I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err="1" smtClean="0"/>
              <a:t>Onderscheidend</a:t>
            </a:r>
            <a:r>
              <a:rPr lang="en-US" sz="2400" dirty="0" smtClean="0"/>
              <a:t> </a:t>
            </a:r>
            <a:r>
              <a:rPr lang="en-US" sz="2400" dirty="0" err="1" smtClean="0"/>
              <a:t>vermogen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eaLnBrk="1" hangingPunct="1"/>
            <a:endParaRPr lang="en-US" sz="2400" dirty="0"/>
          </a:p>
          <a:p>
            <a:r>
              <a:rPr lang="en-US" sz="2400" b="1" dirty="0" err="1" smtClean="0">
                <a:latin typeface="RijksoverheidSansText" panose="020B0503040202060203" pitchFamily="34" charset="0"/>
              </a:rPr>
              <a:t>Huiswerk</a:t>
            </a:r>
            <a:r>
              <a:rPr lang="en-US" sz="2400" b="1" dirty="0">
                <a:latin typeface="RijksoverheidSansText" panose="020B050304020206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Lezen</a:t>
            </a:r>
            <a:r>
              <a:rPr lang="en-US" sz="2400" dirty="0">
                <a:latin typeface="RijksoverheidSansText" panose="020B0503040202060203" pitchFamily="34" charset="0"/>
              </a:rPr>
              <a:t> van A. Buijs: </a:t>
            </a: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smtClean="0">
                <a:latin typeface="RijksoverheidSansText" panose="020B0503040202060203" pitchFamily="34" charset="0"/>
              </a:rPr>
              <a:t>9.1 </a:t>
            </a:r>
            <a:r>
              <a:rPr lang="en-US" sz="2400" dirty="0">
                <a:latin typeface="RijksoverheidSansText" panose="020B0503040202060203" pitchFamily="34" charset="0"/>
              </a:rPr>
              <a:t>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</a:t>
            </a:r>
            <a:r>
              <a:rPr lang="en-US" sz="2400" dirty="0" smtClean="0">
                <a:latin typeface="RijksoverheidSansText" panose="020B0503040202060203" pitchFamily="34" charset="0"/>
              </a:rPr>
              <a:t>281-289), 9.3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293-297)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Opdrachten</a:t>
            </a:r>
            <a:r>
              <a:rPr lang="en-US" sz="2400" dirty="0">
                <a:latin typeface="RijksoverheidSansText" panose="020B0503040202060203" pitchFamily="34" charset="0"/>
              </a:rPr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9</a:t>
            </a:r>
            <a:r>
              <a:rPr lang="en-US" sz="2400" dirty="0" smtClean="0">
                <a:latin typeface="RijksoverheidSansText" panose="020B0503040202060203" pitchFamily="34" charset="0"/>
              </a:rPr>
              <a:t>: m1-m6, 9.3, 9.5, 9.7, 9.11, 9.14, 9.20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b="1" dirty="0" err="1" smtClean="0"/>
              <a:t>Volgende</a:t>
            </a:r>
            <a:r>
              <a:rPr lang="en-US" sz="2400" b="1" dirty="0" smtClean="0"/>
              <a:t> les: </a:t>
            </a:r>
            <a:r>
              <a:rPr lang="en-US" sz="2400" dirty="0" smtClean="0"/>
              <a:t>de chi-</a:t>
            </a:r>
            <a:r>
              <a:rPr lang="en-US" sz="2400" dirty="0" err="1" smtClean="0"/>
              <a:t>kwadraatverdeling</a:t>
            </a:r>
            <a:endParaRPr lang="en-US" sz="2400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54EBD1-29D6-4680-A43E-6930799C0313}" type="datetime4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 juni 2025</a:t>
            </a:fld>
            <a:endParaRPr kumimoji="0" lang="nl-NL" sz="11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Leerdoelen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400" dirty="0" smtClean="0"/>
                  <a:t>Aan het eind van dit college kunnen studenten:</a:t>
                </a:r>
              </a:p>
              <a:p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/>
                  <a:t>concept van </a:t>
                </a:r>
                <a:r>
                  <a:rPr lang="en-US" sz="2400" dirty="0" err="1"/>
                  <a:t>hypothesetoetsing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uitleggen</a:t>
                </a:r>
                <a:r>
                  <a:rPr lang="en-US" sz="2400" dirty="0"/>
                  <a:t> in </a:t>
                </a:r>
                <a:r>
                  <a:rPr lang="en-US" sz="2400" dirty="0" err="1"/>
                  <a:t>eigen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woorden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belangrijke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begrippen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kunnen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benoemen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Nul</a:t>
                </a:r>
                <a:r>
                  <a:rPr lang="en-US" sz="2400" dirty="0"/>
                  <a:t>-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alternatieve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hypothesen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formuleren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hand van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casus.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verschillen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tussen</a:t>
                </a:r>
                <a:r>
                  <a:rPr lang="en-US" sz="2400" dirty="0"/>
                  <a:t> type-I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type-II </a:t>
                </a:r>
                <a:r>
                  <a:rPr lang="en-US" sz="2400" dirty="0" err="1"/>
                  <a:t>fouten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hun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interactie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begrijpen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toets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uitvoeren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interpreteren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Hypothesetoets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Stel</a:t>
            </a:r>
            <a:r>
              <a:rPr lang="en-US" sz="2400" dirty="0" smtClean="0"/>
              <a:t> je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die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strafzaak</a:t>
            </a:r>
            <a:r>
              <a:rPr lang="en-US" sz="2400" dirty="0" smtClean="0"/>
              <a:t> </a:t>
            </a:r>
            <a:r>
              <a:rPr lang="en-US" sz="2400" dirty="0" err="1" smtClean="0"/>
              <a:t>moet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beslissen</a:t>
            </a:r>
            <a:r>
              <a:rPr lang="en-US" sz="2400" dirty="0" smtClean="0"/>
              <a:t> over het lot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err="1" smtClean="0"/>
              <a:t>Onschuldpresumptie</a:t>
            </a:r>
            <a:r>
              <a:rPr lang="en-US" sz="2400" b="1" dirty="0" smtClean="0"/>
              <a:t>: </a:t>
            </a:r>
            <a:r>
              <a:rPr lang="en-US" sz="2400" i="1" dirty="0" smtClean="0"/>
              <a:t>“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ieder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tegen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wie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vervolging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ingesteld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wordt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voor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onschuldig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gehouden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totdat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zijn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schuld</a:t>
            </a:r>
            <a:r>
              <a:rPr lang="en-US" sz="2400" i="1" dirty="0" smtClean="0"/>
              <a:t> in </a:t>
            </a:r>
            <a:r>
              <a:rPr lang="en-US" sz="2400" i="1" dirty="0" err="1" smtClean="0"/>
              <a:t>rechte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komen</a:t>
            </a:r>
            <a:r>
              <a:rPr lang="en-US" sz="2400" i="1" dirty="0" smtClean="0"/>
              <a:t> vast </a:t>
            </a:r>
            <a:r>
              <a:rPr lang="en-US" sz="2400" i="1" dirty="0" err="1" smtClean="0"/>
              <a:t>te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staan</a:t>
            </a:r>
            <a:r>
              <a:rPr lang="en-US" sz="2400" i="1" dirty="0" smtClean="0"/>
              <a:t>.”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76872"/>
            <a:ext cx="4329953" cy="28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Welke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stappen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worden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er</a:t>
            </a:r>
            <a:r>
              <a:rPr lang="en-US" sz="2400" b="1" dirty="0" smtClean="0"/>
              <a:t> in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strafzaak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doorlopen</a:t>
            </a:r>
            <a:r>
              <a:rPr lang="en-US" sz="2400" b="1" dirty="0" smtClean="0"/>
              <a:t> om tot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vonnis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komen</a:t>
            </a:r>
            <a:r>
              <a:rPr lang="en-US" sz="2400" b="1" dirty="0" smtClean="0"/>
              <a:t>?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25729"/>
            <a:ext cx="5254905" cy="3048694"/>
          </a:xfrm>
          <a:prstGeom prst="rect">
            <a:avLst/>
          </a:prstGeom>
        </p:spPr>
      </p:pic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7" y="2325729"/>
            <a:ext cx="5421465" cy="3048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416" y="5445224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https://www.telegraaf.nl/images/1540x866/filters:format(jpeg):quality(50)/cdn-kiosk-api.telegraaf.nl/838afdf6-5b94-11ed-a6d7-0217670beecd.jpg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0529" y="5434639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https://www.mensenrechten.nl/binaries/large/content/gallery/mensenrechten/content-afbeeldingen/toegang-tot-het-recht/rechter-slaat-met-voorzittershamer.jpg</a:t>
            </a:r>
          </a:p>
        </p:txBody>
      </p:sp>
    </p:spTree>
    <p:extLst>
      <p:ext uri="{BB962C8B-B14F-4D97-AF65-F5344CB8AC3E}">
        <p14:creationId xmlns:p14="http://schemas.microsoft.com/office/powerpoint/2010/main" val="14162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1: </a:t>
            </a:r>
            <a:r>
              <a:rPr lang="en-US" dirty="0" err="1" smtClean="0"/>
              <a:t>definieer</a:t>
            </a:r>
            <a:r>
              <a:rPr lang="en-US" dirty="0" smtClean="0"/>
              <a:t> de </a:t>
            </a:r>
            <a:r>
              <a:rPr lang="en-US" dirty="0" err="1" smtClean="0"/>
              <a:t>nul</a:t>
            </a:r>
            <a:r>
              <a:rPr lang="en-US" dirty="0" smtClean="0"/>
              <a:t>-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alternatieve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strafzaak</a:t>
                </a:r>
                <a:r>
                  <a:rPr lang="en-US" sz="2400" dirty="0" smtClean="0"/>
                  <a:t> is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nulhypothese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oftewel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vermoeden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onschuld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onschuldig</a:t>
                </a:r>
                <a:endParaRPr lang="en-US" sz="2400" dirty="0" smtClean="0"/>
              </a:p>
              <a:p>
                <a:pPr algn="ctr"/>
                <a:endParaRPr lang="en-US" sz="2400" dirty="0" smtClean="0"/>
              </a:p>
              <a:p>
                <a:endParaRPr lang="en-US" sz="1000" b="1" dirty="0"/>
              </a:p>
              <a:p>
                <a:r>
                  <a:rPr lang="en-US" sz="2400" dirty="0" err="1" smtClean="0"/>
                  <a:t>Daartegenover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staat</a:t>
                </a:r>
                <a:r>
                  <a:rPr lang="en-US" sz="2400" dirty="0"/>
                  <a:t> de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alternatieve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oftewel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reden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proces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plaatsvindt</a:t>
                </a:r>
                <a:r>
                  <a:rPr lang="en-US" sz="2400" dirty="0" smtClean="0"/>
                  <a:t>, de </a:t>
                </a:r>
                <a:r>
                  <a:rPr lang="en-US" sz="2400" dirty="0" err="1" smtClean="0"/>
                  <a:t>verdenking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schuldig</a:t>
                </a:r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endParaRPr lang="en-US" sz="1000" b="1" dirty="0" smtClean="0"/>
              </a:p>
              <a:p>
                <a:r>
                  <a:rPr lang="en-US" sz="2400" b="1" dirty="0" err="1" smtClean="0"/>
                  <a:t>Onschuldpresumptie</a:t>
                </a:r>
                <a:r>
                  <a:rPr lang="en-US" sz="2400" b="1" dirty="0" smtClean="0"/>
                  <a:t>: </a:t>
                </a:r>
                <a:r>
                  <a:rPr lang="en-US" sz="2400" dirty="0"/>
                  <a:t>w</a:t>
                </a:r>
                <a:r>
                  <a:rPr lang="en-US" sz="2400" dirty="0" smtClean="0"/>
                  <a:t>e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ervan</a:t>
                </a:r>
                <a:r>
                  <a:rPr lang="en-US" sz="2400" dirty="0" smtClean="0"/>
                  <a:t> uit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juist</a:t>
                </a:r>
                <a:r>
                  <a:rPr lang="en-US" sz="2400" dirty="0" smtClean="0"/>
                  <a:t> is tot </a:t>
                </a: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genoeg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verzameld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. 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084" b="-99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2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2: </a:t>
            </a:r>
            <a:r>
              <a:rPr lang="en-US" dirty="0" err="1" smtClean="0"/>
              <a:t>bepalen</a:t>
            </a:r>
            <a:r>
              <a:rPr lang="en-US" dirty="0" smtClean="0"/>
              <a:t> van het </a:t>
            </a:r>
            <a:r>
              <a:rPr lang="en-US" dirty="0" err="1" smtClean="0"/>
              <a:t>significantieniveau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Bij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rechtzaak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worden</a:t>
                </a:r>
                <a:r>
                  <a:rPr lang="en-US" sz="2400" dirty="0" smtClean="0"/>
                  <a:t> wat het “</a:t>
                </a:r>
                <a:r>
                  <a:rPr lang="en-US" sz="2400" dirty="0" err="1" smtClean="0"/>
                  <a:t>aanvaardbare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” is.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algemene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noemen</a:t>
                </a:r>
                <a:r>
                  <a:rPr lang="en-US" sz="2400" dirty="0" smtClean="0"/>
                  <a:t> we </a:t>
                </a:r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het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significantieniveau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van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twijfel</a:t>
                </a:r>
                <a:r>
                  <a:rPr lang="en-US" sz="2400" dirty="0" smtClean="0"/>
                  <a:t>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drempelwaarde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minimaal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benodigd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tegen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om tot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komen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Lager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strengere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eisen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, minder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084" b="-24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3: </a:t>
            </a:r>
            <a:r>
              <a:rPr lang="en-US" dirty="0" err="1" smtClean="0"/>
              <a:t>verzamelen</a:t>
            </a:r>
            <a:r>
              <a:rPr lang="en-US" dirty="0" smtClean="0"/>
              <a:t> van data</a:t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sz="2400" dirty="0" smtClean="0"/>
                  <a:t>Om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kunnen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oordelen</a:t>
                </a:r>
                <a:r>
                  <a:rPr lang="en-US" sz="2400" dirty="0" smtClean="0"/>
                  <a:t> over de (on)</a:t>
                </a:r>
                <a:r>
                  <a:rPr lang="en-US" sz="2400" dirty="0" err="1" smtClean="0"/>
                  <a:t>schuld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kan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bewijsmateriaal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laten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verzamelen</a:t>
                </a:r>
                <a:r>
                  <a:rPr lang="en-US" sz="2400" dirty="0" smtClean="0"/>
                  <a:t> (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data</a:t>
                </a:r>
                <a:r>
                  <a:rPr lang="en-US" sz="2400" dirty="0" smtClean="0"/>
                  <a:t>) in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dossier.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Motieven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Camerabeelden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Forensisch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sporenonderzoek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(</a:t>
                </a:r>
                <a:r>
                  <a:rPr lang="en-US" sz="2400" dirty="0" err="1" smtClean="0"/>
                  <a:t>Gebrek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alibi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Getuigenverklaringen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Psychologisch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onderzoek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Verklaringen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onafhankelijke</a:t>
                </a:r>
                <a:r>
                  <a:rPr lang="en-US" sz="2400" dirty="0" smtClean="0"/>
                  <a:t> experts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656" t="-2296" b="-21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1" y="2365969"/>
            <a:ext cx="5112568" cy="3407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5811" y="5802469"/>
            <a:ext cx="4675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https://magazines.forensischinstituut.nl/atnfi/2019/32/dna-sporenonderzoek-in-beeld</a:t>
            </a:r>
          </a:p>
        </p:txBody>
      </p:sp>
    </p:spTree>
    <p:extLst>
      <p:ext uri="{BB962C8B-B14F-4D97-AF65-F5344CB8AC3E}">
        <p14:creationId xmlns:p14="http://schemas.microsoft.com/office/powerpoint/2010/main" val="32524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4: </a:t>
            </a:r>
            <a:r>
              <a:rPr lang="en-US" dirty="0" err="1" smtClean="0"/>
              <a:t>bepalen</a:t>
            </a:r>
            <a:r>
              <a:rPr lang="en-US" dirty="0" smtClean="0"/>
              <a:t> van de </a:t>
            </a:r>
            <a:r>
              <a:rPr lang="en-US" dirty="0" err="1" smtClean="0"/>
              <a:t>toetsingsgrootheid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smtClean="0"/>
              <a:t>Het dossier van de </a:t>
            </a:r>
            <a:r>
              <a:rPr lang="en-US" sz="2400" dirty="0" err="1" smtClean="0"/>
              <a:t>verzamelde</a:t>
            </a:r>
            <a:r>
              <a:rPr lang="en-US" sz="2400" dirty="0" smtClean="0"/>
              <a:t> data </a:t>
            </a:r>
            <a:r>
              <a:rPr lang="en-US" sz="2400" dirty="0" err="1" smtClean="0"/>
              <a:t>worden</a:t>
            </a:r>
            <a:r>
              <a:rPr lang="en-US" sz="2400" dirty="0" smtClean="0"/>
              <a:t> </a:t>
            </a:r>
            <a:r>
              <a:rPr lang="en-US" sz="2400" dirty="0" err="1" smtClean="0"/>
              <a:t>kwantitatief</a:t>
            </a:r>
            <a:r>
              <a:rPr lang="en-US" sz="2400" dirty="0" smtClean="0"/>
              <a:t> </a:t>
            </a:r>
            <a:r>
              <a:rPr lang="en-US" sz="2400" dirty="0" err="1" smtClean="0"/>
              <a:t>beoordeeld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resulteert</a:t>
            </a:r>
            <a:r>
              <a:rPr lang="en-US" sz="2400" dirty="0" smtClean="0"/>
              <a:t>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chemeClr val="accent1"/>
                </a:solidFill>
              </a:rPr>
              <a:t>toetsingsgrootheid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</a:rPr>
              <a:t>een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kwantitatieve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maat</a:t>
            </a:r>
            <a:r>
              <a:rPr lang="en-US" sz="2400" dirty="0" smtClean="0">
                <a:solidFill>
                  <a:schemeClr val="tx1"/>
                </a:solidFill>
              </a:rPr>
              <a:t> van hoe </a:t>
            </a:r>
            <a:r>
              <a:rPr lang="en-US" sz="2400" dirty="0" err="1" smtClean="0">
                <a:solidFill>
                  <a:schemeClr val="tx1"/>
                </a:solidFill>
              </a:rPr>
              <a:t>belastend</a:t>
            </a:r>
            <a:r>
              <a:rPr lang="en-US" sz="2400" dirty="0" smtClean="0">
                <a:solidFill>
                  <a:schemeClr val="tx1"/>
                </a:solidFill>
              </a:rPr>
              <a:t> het </a:t>
            </a:r>
            <a:r>
              <a:rPr lang="en-US" sz="2400" dirty="0" err="1" smtClean="0">
                <a:solidFill>
                  <a:schemeClr val="tx1"/>
                </a:solidFill>
              </a:rPr>
              <a:t>bewijs</a:t>
            </a:r>
            <a:r>
              <a:rPr lang="en-US" sz="2400" dirty="0" smtClean="0">
                <a:solidFill>
                  <a:schemeClr val="tx1"/>
                </a:solidFill>
              </a:rPr>
              <a:t> is </a:t>
            </a:r>
            <a:r>
              <a:rPr lang="en-US" sz="2400" dirty="0" err="1" smtClean="0">
                <a:solidFill>
                  <a:schemeClr val="tx1"/>
                </a:solidFill>
              </a:rPr>
              <a:t>tegen</a:t>
            </a:r>
            <a:r>
              <a:rPr lang="en-US" sz="2400" dirty="0" smtClean="0">
                <a:solidFill>
                  <a:schemeClr val="tx1"/>
                </a:solidFill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</a:rPr>
              <a:t>verdachte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uitgaande</a:t>
            </a:r>
            <a:r>
              <a:rPr lang="en-US" sz="2400" dirty="0" smtClean="0">
                <a:solidFill>
                  <a:schemeClr val="tx1"/>
                </a:solidFill>
              </a:rPr>
              <a:t> van </a:t>
            </a:r>
            <a:r>
              <a:rPr lang="en-US" sz="2400" dirty="0" err="1" smtClean="0">
                <a:solidFill>
                  <a:schemeClr val="tx1"/>
                </a:solidFill>
              </a:rPr>
              <a:t>zijn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onschuld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Weging</a:t>
            </a:r>
            <a:r>
              <a:rPr lang="en-US" sz="2400" b="1" dirty="0" smtClean="0">
                <a:solidFill>
                  <a:schemeClr val="tx1"/>
                </a:solidFill>
              </a:rPr>
              <a:t> van </a:t>
            </a:r>
            <a:r>
              <a:rPr lang="en-US" sz="2400" b="1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soorten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bewijsmateriaal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relevant?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Hoe </a:t>
            </a:r>
            <a:r>
              <a:rPr lang="en-US" sz="2400" dirty="0" err="1" smtClean="0"/>
              <a:t>geloofwaardig</a:t>
            </a:r>
            <a:r>
              <a:rPr lang="en-US" sz="2400" dirty="0" smtClean="0"/>
              <a:t> is de </a:t>
            </a:r>
            <a:r>
              <a:rPr lang="en-US" sz="2400" dirty="0" err="1" smtClean="0"/>
              <a:t>bron</a:t>
            </a:r>
            <a:r>
              <a:rPr lang="en-US" sz="2400" dirty="0" smtClean="0"/>
              <a:t> / </a:t>
            </a:r>
            <a:r>
              <a:rPr lang="en-US" sz="2400" dirty="0" err="1" smtClean="0"/>
              <a:t>onderzoeksmethode</a:t>
            </a:r>
            <a:r>
              <a:rPr lang="en-US" sz="2400" dirty="0" smtClean="0"/>
              <a:t> (</a:t>
            </a:r>
            <a:r>
              <a:rPr lang="en-US" sz="2400" dirty="0" err="1" smtClean="0"/>
              <a:t>getuigen</a:t>
            </a:r>
            <a:r>
              <a:rPr lang="en-US" sz="2400" dirty="0" smtClean="0"/>
              <a:t>, DNA-</a:t>
            </a:r>
            <a:r>
              <a:rPr lang="en-US" sz="2400" dirty="0" err="1" smtClean="0"/>
              <a:t>sporen</a:t>
            </a:r>
            <a:r>
              <a:rPr lang="en-US" sz="2400" dirty="0" smtClean="0"/>
              <a:t>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op </a:t>
            </a:r>
            <a:r>
              <a:rPr lang="en-US" sz="2400" dirty="0" err="1" smtClean="0"/>
              <a:t>rechtmatige</a:t>
            </a:r>
            <a:r>
              <a:rPr lang="en-US" sz="2400" dirty="0" smtClean="0"/>
              <a:t> </a:t>
            </a:r>
            <a:r>
              <a:rPr lang="en-US" sz="2400" dirty="0" err="1" smtClean="0"/>
              <a:t>wijze</a:t>
            </a:r>
            <a:r>
              <a:rPr lang="en-US" sz="2400" dirty="0" smtClean="0"/>
              <a:t> </a:t>
            </a:r>
            <a:r>
              <a:rPr lang="en-US" sz="2400" dirty="0" err="1" smtClean="0"/>
              <a:t>verkregen</a:t>
            </a:r>
            <a:r>
              <a:rPr lang="en-US" sz="2400" dirty="0" smtClean="0"/>
              <a:t>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landmachtNL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2.xml><?xml version="1.0" encoding="utf-8"?>
<a:theme xmlns:a="http://schemas.openxmlformats.org/drawingml/2006/main" name="1_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1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Tijdelijk_bestand_Presentatie_DOSCO_16-9 (1)</Template>
  <TotalTime>0</TotalTime>
  <Words>2284</Words>
  <Application>Microsoft Office PowerPoint</Application>
  <PresentationFormat>Breedbeeld</PresentationFormat>
  <Paragraphs>363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27</vt:i4>
      </vt:variant>
    </vt:vector>
  </HeadingPairs>
  <TitlesOfParts>
    <vt:vector size="36" baseType="lpstr">
      <vt:lpstr>Arial</vt:lpstr>
      <vt:lpstr>Cambria Math</vt:lpstr>
      <vt:lpstr>RijksoverheidSansHeadingTT</vt:lpstr>
      <vt:lpstr>RijksoverheidSansText</vt:lpstr>
      <vt:lpstr>RijksoverheidSansWebText Bold</vt:lpstr>
      <vt:lpstr>Verdana</vt:lpstr>
      <vt:lpstr>Wingdings</vt:lpstr>
      <vt:lpstr>Presentatie</vt:lpstr>
      <vt:lpstr>1_Presentatie</vt:lpstr>
      <vt:lpstr>Statistiek: college 9</vt:lpstr>
      <vt:lpstr>Vorige week</vt:lpstr>
      <vt:lpstr>Leerdoelen </vt:lpstr>
      <vt:lpstr>Hypothesetoets: een rechter in een strafzaak </vt:lpstr>
      <vt:lpstr>Metafoor: een rechter in een strafzaak </vt:lpstr>
      <vt:lpstr>Stap 1: definieer de nul- en alternatieve hypothese</vt:lpstr>
      <vt:lpstr>Stap 2: bepalen van het significantieniveau</vt:lpstr>
      <vt:lpstr>Stap 3: verzamelen van data </vt:lpstr>
      <vt:lpstr>Stap 4: bepalen van de toetsingsgrootheid</vt:lpstr>
      <vt:lpstr>Stap 5: bepaal de conclusie en formuleer deze in de originele context </vt:lpstr>
      <vt:lpstr>Stappenplan hypothesetoetsen samengevat </vt:lpstr>
      <vt:lpstr>Type-I en type-II fouten</vt:lpstr>
      <vt:lpstr>Type-I en type-II fouten</vt:lpstr>
      <vt:lpstr>Type-I en type-II fouten</vt:lpstr>
      <vt:lpstr>Onderscheidend vermogen</vt:lpstr>
      <vt:lpstr>Voorbeeld: besluitvorming in anti-submarine warfare (ASW)</vt:lpstr>
      <vt:lpstr>Stappenplan hypothesetoetsen samengevat </vt:lpstr>
      <vt:lpstr>Stap 1: definieer de nulhypothese en de alternatieve hypothese</vt:lpstr>
      <vt:lpstr>Stap 2: bepalen van het significantieniveau α</vt:lpstr>
      <vt:lpstr>Stap 3: verzamelen van data</vt:lpstr>
      <vt:lpstr>Stap 4: bepalen van de toetsingsgrootheid</vt:lpstr>
      <vt:lpstr>Stap 5: geef de conclusie en formuleer deze in de originele context</vt:lpstr>
      <vt:lpstr>Stap 5: geef de conclusie en formuleer deze in de originele context</vt:lpstr>
      <vt:lpstr>Type-I en type-II fouten</vt:lpstr>
      <vt:lpstr>Type-I en type-II fouten</vt:lpstr>
      <vt:lpstr>Interactieve plot: hypothesetoetsen</vt:lpstr>
      <vt:lpstr>Samenvatting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Statistiek</dc:title>
  <dc:creator>Blom, DAMP, Dr. ir., DOSCO/NLDA/FMW/CG MTW</dc:creator>
  <cp:lastModifiedBy>Gebruiker</cp:lastModifiedBy>
  <cp:revision>157</cp:revision>
  <cp:lastPrinted>2011-09-21T07:52:24Z</cp:lastPrinted>
  <dcterms:created xsi:type="dcterms:W3CDTF">2024-11-25T09:45:08Z</dcterms:created>
  <dcterms:modified xsi:type="dcterms:W3CDTF">2025-06-20T09:52:23Z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eur">
    <vt:lpwstr>Auteur</vt:lpwstr>
  </property>
  <property fmtid="{D5CDD505-2E9C-101B-9397-08002B2CF9AE}" pid="3" name="Functie">
    <vt:lpwstr>Functie</vt:lpwstr>
  </property>
  <property fmtid="{D5CDD505-2E9C-101B-9397-08002B2CF9AE}" pid="4" name="Titel">
    <vt:lpwstr>Titel</vt:lpwstr>
  </property>
  <property fmtid="{D5CDD505-2E9C-101B-9397-08002B2CF9AE}" pid="5" name="Subtitel">
    <vt:lpwstr>Subtitel</vt:lpwstr>
  </property>
  <property fmtid="{D5CDD505-2E9C-101B-9397-08002B2CF9AE}" pid="6" name="Afdeling">
    <vt:lpwstr>Afdeling</vt:lpwstr>
  </property>
  <property fmtid="{D5CDD505-2E9C-101B-9397-08002B2CF9AE}" pid="7" name="Merking">
    <vt:lpwstr>Merking</vt:lpwstr>
  </property>
  <property fmtid="{D5CDD505-2E9C-101B-9397-08002B2CF9AE}" pid="8" name="Rubricering">
    <vt:lpwstr>Rubricering</vt:lpwstr>
  </property>
  <property fmtid="{D5CDD505-2E9C-101B-9397-08002B2CF9AE}" pid="9" name="Datum">
    <vt:filetime>1999-12-31T22:00:00Z</vt:filetime>
  </property>
</Properties>
</file>